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852" r:id="rId5"/>
    <p:sldMasterId id="2147483864" r:id="rId6"/>
    <p:sldMasterId id="2147483912" r:id="rId7"/>
    <p:sldMasterId id="2147483924" r:id="rId8"/>
  </p:sldMasterIdLst>
  <p:notesMasterIdLst>
    <p:notesMasterId r:id="rId67"/>
  </p:notesMasterIdLst>
  <p:handoutMasterIdLst>
    <p:handoutMasterId r:id="rId68"/>
  </p:handoutMasterIdLst>
  <p:sldIdLst>
    <p:sldId id="895" r:id="rId9"/>
    <p:sldId id="1054" r:id="rId10"/>
    <p:sldId id="997" r:id="rId11"/>
    <p:sldId id="810" r:id="rId12"/>
    <p:sldId id="980" r:id="rId13"/>
    <p:sldId id="1003" r:id="rId14"/>
    <p:sldId id="1002" r:id="rId15"/>
    <p:sldId id="1034" r:id="rId16"/>
    <p:sldId id="1012" r:id="rId17"/>
    <p:sldId id="1035" r:id="rId18"/>
    <p:sldId id="979" r:id="rId19"/>
    <p:sldId id="1053" r:id="rId20"/>
    <p:sldId id="1036" r:id="rId21"/>
    <p:sldId id="1055" r:id="rId22"/>
    <p:sldId id="1001" r:id="rId23"/>
    <p:sldId id="845" r:id="rId24"/>
    <p:sldId id="1026" r:id="rId25"/>
    <p:sldId id="1025" r:id="rId26"/>
    <p:sldId id="1043" r:id="rId27"/>
    <p:sldId id="1005" r:id="rId28"/>
    <p:sldId id="1044" r:id="rId29"/>
    <p:sldId id="1027" r:id="rId30"/>
    <p:sldId id="1051" r:id="rId31"/>
    <p:sldId id="1037" r:id="rId32"/>
    <p:sldId id="1060" r:id="rId33"/>
    <p:sldId id="1047" r:id="rId34"/>
    <p:sldId id="1019" r:id="rId35"/>
    <p:sldId id="1063" r:id="rId36"/>
    <p:sldId id="1062" r:id="rId37"/>
    <p:sldId id="1021" r:id="rId38"/>
    <p:sldId id="1022" r:id="rId39"/>
    <p:sldId id="974" r:id="rId40"/>
    <p:sldId id="1041" r:id="rId41"/>
    <p:sldId id="998" r:id="rId42"/>
    <p:sldId id="1052" r:id="rId43"/>
    <p:sldId id="1059" r:id="rId44"/>
    <p:sldId id="972" r:id="rId45"/>
    <p:sldId id="955" r:id="rId46"/>
    <p:sldId id="820" r:id="rId47"/>
    <p:sldId id="1000" r:id="rId48"/>
    <p:sldId id="1058" r:id="rId49"/>
    <p:sldId id="1023" r:id="rId50"/>
    <p:sldId id="1007" r:id="rId51"/>
    <p:sldId id="1009" r:id="rId52"/>
    <p:sldId id="953" r:id="rId53"/>
    <p:sldId id="1050" r:id="rId54"/>
    <p:sldId id="1046" r:id="rId55"/>
    <p:sldId id="1064" r:id="rId56"/>
    <p:sldId id="473" r:id="rId57"/>
    <p:sldId id="1008" r:id="rId58"/>
    <p:sldId id="1057" r:id="rId59"/>
    <p:sldId id="1042" r:id="rId60"/>
    <p:sldId id="1061" r:id="rId61"/>
    <p:sldId id="1056" r:id="rId62"/>
    <p:sldId id="879" r:id="rId63"/>
    <p:sldId id="1010" r:id="rId64"/>
    <p:sldId id="927" r:id="rId65"/>
    <p:sldId id="975" r:id="rId6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39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30" y="-82"/>
      </p:cViewPr>
      <p:guideLst>
        <p:guide orient="horz" pos="2209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4028440" cy="350520"/>
          </a:xfrm>
          <a:prstGeom prst="rect">
            <a:avLst/>
          </a:prstGeom>
        </p:spPr>
        <p:txBody>
          <a:bodyPr vert="horz" lIns="93893" tIns="46947" rIns="93893" bIns="4694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5"/>
            <a:ext cx="4028440" cy="350520"/>
          </a:xfrm>
          <a:prstGeom prst="rect">
            <a:avLst/>
          </a:prstGeom>
        </p:spPr>
        <p:txBody>
          <a:bodyPr vert="horz" lIns="93893" tIns="46947" rIns="93893" bIns="46947" rtlCol="0"/>
          <a:lstStyle>
            <a:lvl1pPr algn="r">
              <a:defRPr sz="1300"/>
            </a:lvl1pPr>
          </a:lstStyle>
          <a:p>
            <a:fld id="{F9608ACB-A071-4B7C-A6AD-248E84968650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5"/>
            <a:ext cx="4028440" cy="350520"/>
          </a:xfrm>
          <a:prstGeom prst="rect">
            <a:avLst/>
          </a:prstGeom>
        </p:spPr>
        <p:txBody>
          <a:bodyPr vert="horz" lIns="93893" tIns="46947" rIns="93893" bIns="4694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5"/>
            <a:ext cx="4028440" cy="350520"/>
          </a:xfrm>
          <a:prstGeom prst="rect">
            <a:avLst/>
          </a:prstGeom>
        </p:spPr>
        <p:txBody>
          <a:bodyPr vert="horz" lIns="93893" tIns="46947" rIns="93893" bIns="46947" rtlCol="0" anchor="b"/>
          <a:lstStyle>
            <a:lvl1pPr algn="r">
              <a:defRPr sz="1300"/>
            </a:lvl1pPr>
          </a:lstStyle>
          <a:p>
            <a:fld id="{2097DACC-1F9E-441E-87EC-B0DABA9A3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6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4029145" cy="350040"/>
          </a:xfrm>
          <a:prstGeom prst="rect">
            <a:avLst/>
          </a:prstGeom>
        </p:spPr>
        <p:txBody>
          <a:bodyPr vert="horz" lIns="92370" tIns="46185" rIns="92370" bIns="4618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150" y="1"/>
            <a:ext cx="4029145" cy="350040"/>
          </a:xfrm>
          <a:prstGeom prst="rect">
            <a:avLst/>
          </a:prstGeom>
        </p:spPr>
        <p:txBody>
          <a:bodyPr vert="horz" lIns="92370" tIns="46185" rIns="92370" bIns="46185" rtlCol="0"/>
          <a:lstStyle>
            <a:lvl1pPr algn="r">
              <a:defRPr sz="1300"/>
            </a:lvl1pPr>
          </a:lstStyle>
          <a:p>
            <a:fld id="{61D57B48-D57E-406C-961A-7EDFDAE1E0F7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8638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0" tIns="46185" rIns="92370" bIns="461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2" y="3330181"/>
            <a:ext cx="7437119" cy="3153961"/>
          </a:xfrm>
          <a:prstGeom prst="rect">
            <a:avLst/>
          </a:prstGeom>
        </p:spPr>
        <p:txBody>
          <a:bodyPr vert="horz" lIns="92370" tIns="46185" rIns="92370" bIns="461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6659166"/>
            <a:ext cx="4029145" cy="350040"/>
          </a:xfrm>
          <a:prstGeom prst="rect">
            <a:avLst/>
          </a:prstGeom>
        </p:spPr>
        <p:txBody>
          <a:bodyPr vert="horz" lIns="92370" tIns="46185" rIns="92370" bIns="4618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150" y="6659166"/>
            <a:ext cx="4029145" cy="350040"/>
          </a:xfrm>
          <a:prstGeom prst="rect">
            <a:avLst/>
          </a:prstGeom>
        </p:spPr>
        <p:txBody>
          <a:bodyPr vert="horz" lIns="92370" tIns="46185" rIns="92370" bIns="46185" rtlCol="0" anchor="b"/>
          <a:lstStyle>
            <a:lvl1pPr algn="r">
              <a:defRPr sz="1300"/>
            </a:lvl1pPr>
          </a:lstStyle>
          <a:p>
            <a:fld id="{D27998B1-40B4-40FE-9828-F280D2033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8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C51CE8-E9A9-4448-95C8-FF3A60599B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EF09B-9B30-4AF7-A3CD-C61B5FCA0D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DA1-FD6B-4E53-88B7-209C9258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1DB4F-76F0-4A85-B3AA-E9761BF7C4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AE066-C4A3-45D4-B9F0-A6ABD5371A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A87F5-3229-4DE6-8415-01F65A28BD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314E9-135C-4A37-88BF-8F5092C20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C51AE-F175-4BEE-8DFA-C1E63125DB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2DBDF-E4BC-45C2-ACB2-ED95EA3B2B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A6A1D-CC12-4A0A-A07F-D3082C701F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F57D1-DEF7-41BD-A0F3-C857769C95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5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46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85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69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9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11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1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434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4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6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41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4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59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95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69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9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9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44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46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9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22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84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9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800">
              <a:solidFill>
                <a:srgbClr val="000000"/>
              </a:solidFill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1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800">
              <a:solidFill>
                <a:srgbClr val="000000"/>
              </a:solidFill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1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C51CE8-E9A9-4448-95C8-FF3A60599B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01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EF09B-9B30-4AF7-A3CD-C61B5FCA0D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85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DA1-FD6B-4E53-88B7-209C9258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63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1DB4F-76F0-4A85-B3AA-E9761BF7C4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81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AE066-C4A3-45D4-B9F0-A6ABD5371A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8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A87F5-3229-4DE6-8415-01F65A28BD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44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314E9-135C-4A37-88BF-8F5092C20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21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C51AE-F175-4BEE-8DFA-C1E63125DB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10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2DBDF-E4BC-45C2-ACB2-ED95EA3B2B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32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A6A1D-CC12-4A0A-A07F-D3082C701F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63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F57D1-DEF7-41BD-A0F3-C857769C95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48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030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06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4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8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24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0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574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36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912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632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64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28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48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40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5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5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5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15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079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1"/>
            <a:ext cx="4594935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4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5" y="2514602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151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2"/>
            <a:ext cx="73914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036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50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94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521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1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69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5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180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8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87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33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761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7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E8C0D4-7B58-4371-9AE1-BE19931F7C8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3ED46-9650-46FF-8995-41C22FA6D0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FE345-A290-4847-955A-6EBAE04B1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7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ltGray">
          <a:xfrm>
            <a:off x="609601" y="228602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800">
              <a:solidFill>
                <a:srgbClr val="000000"/>
              </a:solidFill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ltGray">
          <a:xfrm>
            <a:off x="1016001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E8C0D4-7B58-4371-9AE1-BE19931F7C8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7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CF12F-0636-435F-8447-81CC66390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7870-FD04-4B24-828A-DE64AD11B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6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AAC85DE-05A1-4BC5-BBAC-01AB2840093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7/28/2022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CF792F4-0EFB-449C-ACF4-606D700F886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2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5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79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04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05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1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CF12F-0636-435F-8447-81CC663906B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7870-FD04-4B24-828A-DE64AD11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catalog.unc.edu/search/?search=nurs+611" TargetMode="External"/><Relationship Id="rId3" Type="http://schemas.openxmlformats.org/officeDocument/2006/relationships/hyperlink" Target="https://catalog.unc.edu/search/?search=biol+117" TargetMode="External"/><Relationship Id="rId7" Type="http://schemas.openxmlformats.org/officeDocument/2006/relationships/hyperlink" Target="https://catalog.unc.edu/search/?search=mhch+685" TargetMode="External"/><Relationship Id="rId2" Type="http://schemas.openxmlformats.org/officeDocument/2006/relationships/hyperlink" Target="https://catalog.unc.edu/search/?search=ahsc+20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atalog.unc.edu/search/?search=mhch+680" TargetMode="External"/><Relationship Id="rId11" Type="http://schemas.openxmlformats.org/officeDocument/2006/relationships/hyperlink" Target="https://catalog.unc.edu/search/?search=sphg+101" TargetMode="External"/><Relationship Id="rId5" Type="http://schemas.openxmlformats.org/officeDocument/2006/relationships/hyperlink" Target="https://catalog.unc.edu/search/?search=inls+770" TargetMode="External"/><Relationship Id="rId10" Type="http://schemas.openxmlformats.org/officeDocument/2006/relationships/hyperlink" Target="https://catalog.unc.edu/search/?search=pubh+420" TargetMode="External"/><Relationship Id="rId4" Type="http://schemas.openxmlformats.org/officeDocument/2006/relationships/hyperlink" Target="https://catalog.unc.edu/search/?search=biol+118" TargetMode="External"/><Relationship Id="rId9" Type="http://schemas.openxmlformats.org/officeDocument/2006/relationships/hyperlink" Target="https://catalog.unc.edu/search/?search=phcy+124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7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4E2-F8B3-D0E3-0548-D4E746CF55B3}"/>
              </a:ext>
            </a:extLst>
          </p:cNvPr>
          <p:cNvSpPr txBox="1">
            <a:spLocks/>
          </p:cNvSpPr>
          <p:nvPr/>
        </p:nvSpPr>
        <p:spPr>
          <a:xfrm>
            <a:off x="838200" y="381000"/>
            <a:ext cx="8077200" cy="617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“What is the Height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 Your Ambition?”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400" b="1" i="1" kern="0" dirty="0">
              <a:solidFill>
                <a:srgbClr val="FF0000"/>
              </a:solidFill>
              <a:latin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7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4E2-F8B3-D0E3-0548-D4E746CF55B3}"/>
              </a:ext>
            </a:extLst>
          </p:cNvPr>
          <p:cNvSpPr txBox="1">
            <a:spLocks/>
          </p:cNvSpPr>
          <p:nvPr/>
        </p:nvSpPr>
        <p:spPr>
          <a:xfrm>
            <a:off x="838200" y="381000"/>
            <a:ext cx="8077200" cy="617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400" b="1" i="1" kern="0" dirty="0">
              <a:solidFill>
                <a:srgbClr val="FF0000"/>
              </a:solidFill>
              <a:latin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Exploring </a:t>
            </a:r>
            <a:r>
              <a:rPr lang="en-US" sz="8000" b="1" i="1" kern="0" dirty="0">
                <a:solidFill>
                  <a:srgbClr val="FF0000"/>
                </a:solidFill>
                <a:latin typeface="Times New Roman"/>
              </a:rPr>
              <a:t>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en-US" sz="8000" b="1" i="1" kern="0" dirty="0">
                <a:solidFill>
                  <a:srgbClr val="FF0000"/>
                </a:solidFill>
                <a:latin typeface="Times New Roman"/>
              </a:rPr>
              <a:t>P</a:t>
            </a:r>
            <a:r>
              <a:rPr kumimoji="0" lang="en-US" sz="8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re-professional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Health </a:t>
            </a:r>
            <a:r>
              <a:rPr lang="en-US" sz="8000" b="1" i="1" kern="0" dirty="0">
                <a:solidFill>
                  <a:srgbClr val="FF0000"/>
                </a:solidFill>
                <a:latin typeface="Times New Roman"/>
              </a:rPr>
              <a:t>Career Path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5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44028" y="990600"/>
            <a:ext cx="8305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0" b="1" i="0" u="none" strike="noStrike" cap="all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EXPLORE HEALTH CAREERS</a:t>
            </a:r>
            <a:endParaRPr kumimoji="0" lang="en-US" sz="4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4028" y="1600200"/>
            <a:ext cx="8171372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Clinical Lab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Medical (including Allopathic, Osteopathic, and MD/PhD)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Dental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Optometry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Nursing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Occupational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Chiropractic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Pharmacy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Physical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Physician Assistant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Public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Podiatry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Veterinary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Speech Language Pathology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Acupuncture/Eastern 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Athletic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Complementary/Integrative Medicine</a:t>
            </a:r>
            <a:endParaRPr lang="en-US" b="1" i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pPr marL="45720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086A5">
                  <a:lumMod val="60000"/>
                  <a:lumOff val="40000"/>
                </a:srgbClr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642938" marR="0" lvl="0" indent="-642938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35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4E2-F8B3-D0E3-0548-D4E746CF55B3}"/>
              </a:ext>
            </a:extLst>
          </p:cNvPr>
          <p:cNvSpPr txBox="1">
            <a:spLocks/>
          </p:cNvSpPr>
          <p:nvPr/>
        </p:nvSpPr>
        <p:spPr>
          <a:xfrm>
            <a:off x="838200" y="381000"/>
            <a:ext cx="8077200" cy="617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“What is the Height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 Your Ambition?”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400" b="1" i="1" kern="0" dirty="0">
              <a:solidFill>
                <a:srgbClr val="FF0000"/>
              </a:solidFill>
              <a:latin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1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333903" y="5681986"/>
            <a:ext cx="1371600" cy="114123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5906149" y="1360958"/>
            <a:ext cx="1448449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1705503" y="4601875"/>
            <a:ext cx="1594449" cy="108011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3275510" y="3396963"/>
            <a:ext cx="1446362" cy="123581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4564811" y="2352065"/>
            <a:ext cx="1448450" cy="118350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Half Frame 20"/>
          <p:cNvSpPr/>
          <p:nvPr/>
        </p:nvSpPr>
        <p:spPr>
          <a:xfrm>
            <a:off x="7136073" y="457200"/>
            <a:ext cx="1703127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5645" y="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958A29-AF9A-E530-48CD-A8C366B88CBF}"/>
              </a:ext>
            </a:extLst>
          </p:cNvPr>
          <p:cNvSpPr txBox="1"/>
          <p:nvPr/>
        </p:nvSpPr>
        <p:spPr>
          <a:xfrm>
            <a:off x="5257800" y="32004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S.T.E.P.S.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U.P.</a:t>
            </a:r>
          </a:p>
        </p:txBody>
      </p:sp>
      <p:pic>
        <p:nvPicPr>
          <p:cNvPr id="10" name="Picture 2" descr="North Carolina State Wolfpack | American Football Wiki | Fandom">
            <a:extLst>
              <a:ext uri="{FF2B5EF4-FFF2-40B4-BE49-F238E27FC236}">
                <a16:creationId xmlns:a16="http://schemas.microsoft.com/office/drawing/2014/main" id="{B9E93E6B-ED68-1180-2EAB-A4C7EE28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41" y="2714128"/>
            <a:ext cx="1446363" cy="18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723700" y="76200"/>
            <a:ext cx="5886450" cy="14558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Agenda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905000"/>
            <a:ext cx="80772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Welcome/Introduction </a:t>
            </a:r>
          </a:p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Background </a:t>
            </a:r>
          </a:p>
          <a:p>
            <a:pPr marR="0" lvl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406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23900" y="381000"/>
            <a:ext cx="81534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84958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23900" y="381000"/>
            <a:ext cx="81534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Education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E39623-6C2B-4AF2-A0C4-B4FE3DB98087}"/>
              </a:ext>
            </a:extLst>
          </p:cNvPr>
          <p:cNvSpPr txBox="1">
            <a:spLocks/>
          </p:cNvSpPr>
          <p:nvPr/>
        </p:nvSpPr>
        <p:spPr bwMode="auto">
          <a:xfrm>
            <a:off x="1333500" y="1524000"/>
            <a:ext cx="7239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UNC-Wilmington, Wilmington, NC </a:t>
            </a:r>
          </a:p>
          <a:p>
            <a:pPr marL="457200" marR="0" lvl="1" indent="0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	Ed.D. - Higher Education Leadership – May 2026</a:t>
            </a:r>
          </a:p>
          <a:p>
            <a:pPr marL="257175" marR="0" lvl="0" indent="-257175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NC State University, Raleigh, NC.	</a:t>
            </a:r>
          </a:p>
          <a:p>
            <a:pPr marL="257175" marR="0" lvl="0" indent="-257175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	M. Ed. Counselor Education Program – </a:t>
            </a:r>
          </a:p>
          <a:p>
            <a:pPr marL="257175" marR="0" lvl="0" indent="-257175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		Clinical Mental Health – 	May 2017 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Duke University – Graduate Studies – Public Policy   </a:t>
            </a:r>
          </a:p>
          <a:p>
            <a:pPr marL="0" marR="0" lvl="0" indent="0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	post-graduate studies 		Fall 2015</a:t>
            </a:r>
          </a:p>
          <a:p>
            <a:pPr marL="257175" marR="0" lvl="0" indent="-257175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University of North Carolina at Chapel Hill, NC.             </a:t>
            </a:r>
          </a:p>
          <a:p>
            <a:pPr marL="0" marR="0" lvl="0" indent="0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	post-graduate studies           Spring 2004</a:t>
            </a:r>
          </a:p>
          <a:p>
            <a:pPr marL="257175" marR="0" lvl="0" indent="-257175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Harvard University Grad. Sch. of Ed., Cambridge, MA  </a:t>
            </a:r>
          </a:p>
          <a:p>
            <a:pPr marL="0" marR="0" lvl="0" indent="0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	post-graduate studies 	     	Spring 2003</a:t>
            </a:r>
          </a:p>
          <a:p>
            <a:pPr marL="257175" marR="0" lvl="0" indent="-257175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University of North Carolina at Chapel Hill, NC.             </a:t>
            </a:r>
          </a:p>
          <a:p>
            <a:pPr marL="342900" marR="0" lvl="1" indent="0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	M.S.  Information Science     May 2002</a:t>
            </a:r>
          </a:p>
          <a:p>
            <a:pPr marL="257175" marR="0" lvl="0" indent="-257175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Durham Technical Comm. College, Durham, NC	     </a:t>
            </a:r>
          </a:p>
          <a:p>
            <a:pPr marL="0" marR="0" lvl="0" indent="0" algn="l" defTabSz="6858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	Microcomputer Curriculum       08/1994 – 05/1995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North Carolina Central University, Durham, NC. 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	B.A.   English (Media/Journalism) 1991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57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23900" y="381000"/>
            <a:ext cx="81534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Professional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1828800"/>
            <a:ext cx="8305800" cy="48956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Academic Advisor-18+ yrs.</a:t>
            </a: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Career Coach-18+ yrs.</a:t>
            </a: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Clinical Counseling-15+ yrs. </a:t>
            </a: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STEM Field-30+ yrs.</a:t>
            </a: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2-yr., 4-yr., HBCU, HWI, Public/Private</a:t>
            </a: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50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23900" y="381000"/>
            <a:ext cx="81534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Professional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1828800"/>
            <a:ext cx="8077200" cy="48956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Over 18+ yrs. of advising  ALL students, ALL Majors at UNC Chapel Hill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Over 18+ yrs. of advising students on Health Profession pathways</a:t>
            </a: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Make UNC Chapel Hill students take Patient Internship class in UNC Medical School for Networking Purposes.</a:t>
            </a: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48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4E2-F8B3-D0E3-0548-D4E746CF55B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8077200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“What is the Height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 Your Ambition?”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400" b="1" i="1" kern="0" dirty="0">
              <a:solidFill>
                <a:srgbClr val="FF0000"/>
              </a:solidFill>
              <a:latin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Exploring </a:t>
            </a:r>
            <a:r>
              <a:rPr lang="en-US" sz="5400" b="1" i="1" kern="0" dirty="0">
                <a:solidFill>
                  <a:srgbClr val="FF0000"/>
                </a:solidFill>
                <a:latin typeface="Times New Roman"/>
              </a:rPr>
              <a:t>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en-US" sz="5400" b="1" i="1" kern="0" dirty="0">
                <a:solidFill>
                  <a:srgbClr val="FF0000"/>
                </a:solidFill>
                <a:latin typeface="Times New Roman"/>
              </a:rPr>
              <a:t>P</a:t>
            </a: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re-professional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Health </a:t>
            </a:r>
            <a:r>
              <a:rPr lang="en-US" sz="5400" b="1" i="1" kern="0" dirty="0">
                <a:solidFill>
                  <a:srgbClr val="FF0000"/>
                </a:solidFill>
                <a:latin typeface="Times New Roman"/>
              </a:rPr>
              <a:t>Career Path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Linwood Webster</a:t>
            </a:r>
          </a:p>
        </p:txBody>
      </p:sp>
      <p:pic>
        <p:nvPicPr>
          <p:cNvPr id="3" name="Picture 2" descr="Amazon.com: 3 Inch Mr. Wuf North Carolina NC University Wolfpack NCSU Wolf  Pack Logo Removable Wall Decal Sticker Art NCAA Home Room Decor 2 by 3  Inches : Sports &amp; Outdoors">
            <a:extLst>
              <a:ext uri="{FF2B5EF4-FFF2-40B4-BE49-F238E27FC236}">
                <a16:creationId xmlns:a16="http://schemas.microsoft.com/office/drawing/2014/main" id="{B6F1FA5F-600B-42FC-AE12-E47E4E2E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80" y="2986373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mazon.com: 3 Inch Mr. Wuf North Carolina NC University Wolfpack NCSU Wolf  Pack Logo Removable Wall Decal Sticker Art NCAA Home Room Decor 2 by 3  Inches : Sports &amp; Outdoors">
            <a:extLst>
              <a:ext uri="{FF2B5EF4-FFF2-40B4-BE49-F238E27FC236}">
                <a16:creationId xmlns:a16="http://schemas.microsoft.com/office/drawing/2014/main" id="{9DA32D7A-6EC5-4510-A2AE-70EF2D065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09" y="2917166"/>
            <a:ext cx="1061621" cy="102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ealth Professions Academic Advising - Elizabethtown College">
            <a:extLst>
              <a:ext uri="{FF2B5EF4-FFF2-40B4-BE49-F238E27FC236}">
                <a16:creationId xmlns:a16="http://schemas.microsoft.com/office/drawing/2014/main" id="{CCA083C1-9F28-B97C-6985-C7943B855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14898"/>
            <a:ext cx="33432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6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723700" y="76200"/>
            <a:ext cx="5886450" cy="14558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Agenda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905000"/>
            <a:ext cx="80772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Welcome/Introduction </a:t>
            </a:r>
          </a:p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Background </a:t>
            </a:r>
          </a:p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Vision (Journey)</a:t>
            </a:r>
          </a:p>
          <a:p>
            <a:pPr marR="0" lvl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43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23900" y="381000"/>
            <a:ext cx="81534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Vision</a:t>
            </a:r>
          </a:p>
        </p:txBody>
      </p:sp>
      <p:pic>
        <p:nvPicPr>
          <p:cNvPr id="1026" name="Picture 2" descr="Emoji Eye Smiley Heart Clip Art - Eyes Emoji, HD Png Download - kindpng">
            <a:extLst>
              <a:ext uri="{FF2B5EF4-FFF2-40B4-BE49-F238E27FC236}">
                <a16:creationId xmlns:a16="http://schemas.microsoft.com/office/drawing/2014/main" id="{DBD04416-5D47-2368-2BA7-32FF3AE4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71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00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3640">
            <a:off x="1581554" y="1131150"/>
            <a:ext cx="6117675" cy="5252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6" b="100000" l="0" r="89846">
                        <a14:foregroundMark x1="18123" y1="98069" x2="30077" y2="98842"/>
                        <a14:backgroundMark x1="37532" y1="79344" x2="37661" y2="90541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92"/>
          <a:stretch/>
        </p:blipFill>
        <p:spPr>
          <a:xfrm>
            <a:off x="2198471" y="4620052"/>
            <a:ext cx="6412129" cy="2244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68"/>
            <a:ext cx="3733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 w="1905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“First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 w="1905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Steps”…</a:t>
            </a:r>
          </a:p>
        </p:txBody>
      </p:sp>
    </p:spTree>
    <p:extLst>
      <p:ext uri="{BB962C8B-B14F-4D97-AF65-F5344CB8AC3E}">
        <p14:creationId xmlns:p14="http://schemas.microsoft.com/office/powerpoint/2010/main" val="2784407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44028" y="990600"/>
            <a:ext cx="8305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EXPLORE HEALTH CAREERS</a:t>
            </a:r>
            <a:endParaRPr kumimoji="0" lang="en-US" sz="4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4028" y="1600200"/>
            <a:ext cx="8171372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Clinical Lab Science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Medical (including Allopathic, Osteopathic, and MD/PhD)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Dental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Optometry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Nursing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Occupational Therapy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Chiropractic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Pharmacy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Physical Therapy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Physician Assistant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Public Health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Podiatry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Veterinary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Speech Language Pathology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Acupuncture/Eastern Medicine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Athletic Training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Complementary/Integrative Medicine</a:t>
            </a:r>
          </a:p>
          <a:p>
            <a:pPr marL="45720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086A5">
                  <a:lumMod val="60000"/>
                  <a:lumOff val="4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642938" marR="0" lvl="0" indent="-642938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48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95300" y="228600"/>
            <a:ext cx="891540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Top 10 MED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905000"/>
            <a:ext cx="80772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971550" marR="0" lvl="1" indent="-5143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Harvard</a:t>
            </a:r>
          </a:p>
          <a:p>
            <a:pPr marL="971550" marR="0" lvl="1" indent="-5143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New York University (NYU)</a:t>
            </a:r>
          </a:p>
          <a:p>
            <a:pPr marL="971550" marR="0" lvl="1" indent="-5143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Columbia University</a:t>
            </a:r>
          </a:p>
          <a:p>
            <a:pPr marL="971550" marR="0" lvl="1" indent="-5143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John Hopkins</a:t>
            </a:r>
          </a:p>
          <a:p>
            <a:pPr marL="971550" marR="0" lvl="1" indent="-5143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University of San Francisco</a:t>
            </a:r>
          </a:p>
          <a:p>
            <a:pPr marL="971550" marR="0" lvl="1" indent="-5143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Duke University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971550" marR="0" lvl="1" indent="-5143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University of Penn</a:t>
            </a:r>
          </a:p>
          <a:p>
            <a:pPr marL="971550" marR="0" lvl="1" indent="-5143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Stanford University</a:t>
            </a:r>
          </a:p>
          <a:p>
            <a:pPr marL="971550" marR="0" lvl="1" indent="-5143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University of Washington </a:t>
            </a:r>
          </a:p>
          <a:p>
            <a:pPr marL="971550" marR="0" lvl="1" indent="-5143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Yale University</a:t>
            </a:r>
          </a:p>
          <a:p>
            <a:pPr marL="45720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086A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</a:rPr>
              <a:t>#25 UNC Chapel Hill</a:t>
            </a:r>
          </a:p>
          <a:p>
            <a:pPr marL="642938" marR="0" lvl="0" indent="-642938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946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"/>
            <a:ext cx="7943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@ College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758749-96F3-4E34-ABB5-E49D6A257989}"/>
              </a:ext>
            </a:extLst>
          </p:cNvPr>
          <p:cNvSpPr txBox="1">
            <a:spLocks/>
          </p:cNvSpPr>
          <p:nvPr/>
        </p:nvSpPr>
        <p:spPr>
          <a:xfrm>
            <a:off x="990600" y="2209800"/>
            <a:ext cx="80010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First Year – Do I Fit/Do I Belong?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Sophomore Year – Is NC State Really 	The Place For Me?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Junior Year – Will NC State be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Worth It?  Am I Doing Enough?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Can I Make It?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Senior Year – Did I Do Enough?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Was It Worth It?  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852969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14400" y="533400"/>
            <a:ext cx="73152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219200"/>
            <a:ext cx="7848601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2" y="460803"/>
            <a:ext cx="7292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/>
                <a:sym typeface="Arial"/>
              </a:rPr>
              <a:t>Disjointed and Disconnected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D1D61-09E1-5C70-8955-AA4F4427D357}"/>
              </a:ext>
            </a:extLst>
          </p:cNvPr>
          <p:cNvSpPr txBox="1"/>
          <p:nvPr/>
        </p:nvSpPr>
        <p:spPr>
          <a:xfrm>
            <a:off x="3200400" y="6179799"/>
            <a:ext cx="311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Silo &amp; Tunnel Vision</a:t>
            </a:r>
          </a:p>
        </p:txBody>
      </p:sp>
    </p:spTree>
    <p:extLst>
      <p:ext uri="{BB962C8B-B14F-4D97-AF65-F5344CB8AC3E}">
        <p14:creationId xmlns:p14="http://schemas.microsoft.com/office/powerpoint/2010/main" val="24950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14400" y="533400"/>
            <a:ext cx="73152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8486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732" y="339804"/>
            <a:ext cx="7810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My Professional Work</a:t>
            </a:r>
          </a:p>
        </p:txBody>
      </p:sp>
    </p:spTree>
    <p:extLst>
      <p:ext uri="{BB962C8B-B14F-4D97-AF65-F5344CB8AC3E}">
        <p14:creationId xmlns:p14="http://schemas.microsoft.com/office/powerpoint/2010/main" val="20126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23900" y="381000"/>
            <a:ext cx="81534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Professional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1828800"/>
            <a:ext cx="8382000" cy="48956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Academic Advisor-18+ yrs.</a:t>
            </a: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Career Coach-18+ yrs.</a:t>
            </a: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Clinical Counseling-15+ yrs.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076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6200" y="914400"/>
            <a:ext cx="8893098" cy="518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2362200" y="1524000"/>
            <a:ext cx="3883877" cy="350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 rot="5227009">
            <a:off x="5709002" y="2720857"/>
            <a:ext cx="990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 rot="12175091">
            <a:off x="3127719" y="4428314"/>
            <a:ext cx="1036629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 rot="20467974">
            <a:off x="3182554" y="1209634"/>
            <a:ext cx="1036629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390683"/>
            <a:ext cx="2610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Holistic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7671" y="815867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Academic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Advising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8347" y="2252183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Baseline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Clinical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Counseling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2054" y="4533979"/>
            <a:ext cx="1360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Career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Coaching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0515A-464C-4836-A77F-4360AF456E16}"/>
              </a:ext>
            </a:extLst>
          </p:cNvPr>
          <p:cNvSpPr txBox="1"/>
          <p:nvPr/>
        </p:nvSpPr>
        <p:spPr>
          <a:xfrm>
            <a:off x="7643294" y="3143737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(Anxiety)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CBC6C-F8B3-A051-C1CB-AAD7C746A555}"/>
              </a:ext>
            </a:extLst>
          </p:cNvPr>
          <p:cNvSpPr txBox="1"/>
          <p:nvPr/>
        </p:nvSpPr>
        <p:spPr>
          <a:xfrm>
            <a:off x="1906109" y="5849279"/>
            <a:ext cx="564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D010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Combined Academic Affairs and Student Affairs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9A5B0-2663-36C2-F86D-23BB1675C7AC}"/>
              </a:ext>
            </a:extLst>
          </p:cNvPr>
          <p:cNvSpPr txBox="1"/>
          <p:nvPr/>
        </p:nvSpPr>
        <p:spPr>
          <a:xfrm>
            <a:off x="6471222" y="481041"/>
            <a:ext cx="24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 Black" panose="020B0A04020102020204" pitchFamily="34" charset="0"/>
              </a:rPr>
              <a:t>Student-Centered</a:t>
            </a:r>
          </a:p>
        </p:txBody>
      </p:sp>
    </p:spTree>
    <p:extLst>
      <p:ext uri="{BB962C8B-B14F-4D97-AF65-F5344CB8AC3E}">
        <p14:creationId xmlns:p14="http://schemas.microsoft.com/office/powerpoint/2010/main" val="22958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723700" y="76200"/>
            <a:ext cx="5886450" cy="14558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Agenda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905000"/>
            <a:ext cx="80772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Welcome/Introduction </a:t>
            </a:r>
          </a:p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Background </a:t>
            </a:r>
          </a:p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Vision (Journey)</a:t>
            </a:r>
          </a:p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Takeaways</a:t>
            </a:r>
          </a:p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Q&amp;A</a:t>
            </a:r>
          </a:p>
          <a:p>
            <a:pPr marL="642938" marR="0" lvl="0" indent="-642938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18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FB3E670-EAD5-4AC1-A6B8-79F038190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7924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1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What I Offer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78932" y="2991824"/>
            <a:ext cx="1520932" cy="1213064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64" y="4194075"/>
            <a:ext cx="926672" cy="926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290709" y="2682624"/>
            <a:ext cx="914400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24224" y="2767820"/>
            <a:ext cx="1149136" cy="757251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66639" y="3950367"/>
            <a:ext cx="914400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9989" y="3228930"/>
            <a:ext cx="61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563869" y="2510169"/>
            <a:ext cx="914400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94737" y="3623212"/>
            <a:ext cx="914400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43882" y="2505954"/>
            <a:ext cx="1030636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53635" y="3623212"/>
            <a:ext cx="914400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793848" y="2534576"/>
            <a:ext cx="914400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8790" y="273461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Work/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Internship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0152" y="2967369"/>
            <a:ext cx="85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Tuition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187" y="42417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Classes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6123" y="300434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Family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6482" y="3552095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Wellness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9904" y="4560849"/>
            <a:ext cx="63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Life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45321" y="390982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Life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37148" y="2791744"/>
            <a:ext cx="101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Wellness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199223" y="4096733"/>
            <a:ext cx="914400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3242" y="4336407"/>
            <a:ext cx="69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Work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90872" y="39211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Classes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33434" y="279174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Family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793848" y="3623212"/>
            <a:ext cx="914400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22950" y="3914119"/>
            <a:ext cx="85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Tuition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041420" y="2167132"/>
            <a:ext cx="1328975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6493" y="2269411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Pre &amp; Post-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Graduation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00801" y="5942298"/>
            <a:ext cx="2307448" cy="631027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63539" y="5926994"/>
            <a:ext cx="247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post-Graduation plans MED SCHOOL</a:t>
            </a:r>
          </a:p>
        </p:txBody>
      </p:sp>
      <p:sp>
        <p:nvSpPr>
          <p:cNvPr id="16" name="TextBox 15"/>
          <p:cNvSpPr txBox="1"/>
          <p:nvPr/>
        </p:nvSpPr>
        <p:spPr>
          <a:xfrm rot="19602452">
            <a:off x="475336" y="2628764"/>
            <a:ext cx="4422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Anxiety!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659AD4-5073-4568-88B8-E0B8E727B1A4}"/>
              </a:ext>
            </a:extLst>
          </p:cNvPr>
          <p:cNvSpPr/>
          <p:nvPr/>
        </p:nvSpPr>
        <p:spPr bwMode="auto">
          <a:xfrm>
            <a:off x="3462510" y="3354724"/>
            <a:ext cx="914400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BE0648-51AB-4D8F-9C57-404AA89041E8}"/>
              </a:ext>
            </a:extLst>
          </p:cNvPr>
          <p:cNvSpPr txBox="1"/>
          <p:nvPr/>
        </p:nvSpPr>
        <p:spPr>
          <a:xfrm>
            <a:off x="3444060" y="3493893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Social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Distance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1E4552-AA9A-4CCE-B067-A0BA5702AC46}"/>
              </a:ext>
            </a:extLst>
          </p:cNvPr>
          <p:cNvSpPr/>
          <p:nvPr/>
        </p:nvSpPr>
        <p:spPr bwMode="auto">
          <a:xfrm>
            <a:off x="5572814" y="4745515"/>
            <a:ext cx="914400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39A06B-6D12-402D-BD36-CA4B1E819497}"/>
              </a:ext>
            </a:extLst>
          </p:cNvPr>
          <p:cNvSpPr txBox="1"/>
          <p:nvPr/>
        </p:nvSpPr>
        <p:spPr>
          <a:xfrm>
            <a:off x="5547150" y="4953768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Social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Distance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E29154-363D-4D68-883A-62EF775FEA20}"/>
              </a:ext>
            </a:extLst>
          </p:cNvPr>
          <p:cNvSpPr txBox="1"/>
          <p:nvPr/>
        </p:nvSpPr>
        <p:spPr>
          <a:xfrm>
            <a:off x="6478269" y="192909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Unpack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BAC8DE-EF2A-42F4-894A-7BA1BF02AEC7}"/>
              </a:ext>
            </a:extLst>
          </p:cNvPr>
          <p:cNvSpPr/>
          <p:nvPr/>
        </p:nvSpPr>
        <p:spPr bwMode="auto">
          <a:xfrm>
            <a:off x="1709705" y="4795066"/>
            <a:ext cx="1185001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551422-9E6B-4AF4-AC43-CE5E8652DC44}"/>
              </a:ext>
            </a:extLst>
          </p:cNvPr>
          <p:cNvSpPr txBox="1"/>
          <p:nvPr/>
        </p:nvSpPr>
        <p:spPr>
          <a:xfrm>
            <a:off x="1759215" y="510373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Pandemic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C29404-EDC4-469D-934C-670C26F978E4}"/>
              </a:ext>
            </a:extLst>
          </p:cNvPr>
          <p:cNvSpPr/>
          <p:nvPr/>
        </p:nvSpPr>
        <p:spPr bwMode="auto">
          <a:xfrm>
            <a:off x="6659589" y="4763443"/>
            <a:ext cx="1060021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266402-CDCB-46E6-87BC-32F477B8C364}"/>
              </a:ext>
            </a:extLst>
          </p:cNvPr>
          <p:cNvSpPr txBox="1"/>
          <p:nvPr/>
        </p:nvSpPr>
        <p:spPr>
          <a:xfrm>
            <a:off x="6594242" y="4937709"/>
            <a:ext cx="122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Pandemic-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Crisis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F6B6E5-58BC-7316-AD9F-7B939AE26DA1}"/>
              </a:ext>
            </a:extLst>
          </p:cNvPr>
          <p:cNvSpPr/>
          <p:nvPr/>
        </p:nvSpPr>
        <p:spPr bwMode="auto">
          <a:xfrm>
            <a:off x="3026762" y="4739687"/>
            <a:ext cx="1185001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A0790E-D2A8-68E9-BB0A-104E02BF1CCE}"/>
              </a:ext>
            </a:extLst>
          </p:cNvPr>
          <p:cNvSpPr txBox="1"/>
          <p:nvPr/>
        </p:nvSpPr>
        <p:spPr>
          <a:xfrm>
            <a:off x="3071676" y="4851987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Campus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Life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F9C92FA-7E2D-FE0F-D17C-D80104BFD01B}"/>
              </a:ext>
            </a:extLst>
          </p:cNvPr>
          <p:cNvSpPr/>
          <p:nvPr/>
        </p:nvSpPr>
        <p:spPr bwMode="auto">
          <a:xfrm>
            <a:off x="7822950" y="4773737"/>
            <a:ext cx="914400" cy="914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2A4373-2913-BDD3-4601-3C20C43BA931}"/>
              </a:ext>
            </a:extLst>
          </p:cNvPr>
          <p:cNvSpPr txBox="1"/>
          <p:nvPr/>
        </p:nvSpPr>
        <p:spPr>
          <a:xfrm>
            <a:off x="7818315" y="4881408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Campus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1776286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605081-1F2D-C85A-3940-77AD52BAA2F9}"/>
              </a:ext>
            </a:extLst>
          </p:cNvPr>
          <p:cNvSpPr txBox="1"/>
          <p:nvPr/>
        </p:nvSpPr>
        <p:spPr>
          <a:xfrm>
            <a:off x="958290" y="1066800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Health Professions Advising @ NC State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5C26B-160C-8B4C-5590-EDF9007E4CDA}"/>
              </a:ext>
            </a:extLst>
          </p:cNvPr>
          <p:cNvSpPr txBox="1"/>
          <p:nvPr/>
        </p:nvSpPr>
        <p:spPr>
          <a:xfrm>
            <a:off x="1104938" y="1524000"/>
            <a:ext cx="77724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dirty="0">
                <a:solidFill>
                  <a:srgbClr val="FF0000"/>
                </a:solidFill>
              </a:rPr>
              <a:t>	Assist you with: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Prerequisite course selection, Majors &amp; Minors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Becoming a competitive candidate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Selecting potential health professions schools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Application materials, timelines &amp; letters of 	recommendation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Personal statement assistance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Interview tips &amp; preparation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Gap year strategies</a:t>
            </a:r>
          </a:p>
        </p:txBody>
      </p:sp>
    </p:spTree>
    <p:extLst>
      <p:ext uri="{BB962C8B-B14F-4D97-AF65-F5344CB8AC3E}">
        <p14:creationId xmlns:p14="http://schemas.microsoft.com/office/powerpoint/2010/main" val="1338730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15C26B-160C-8B4C-5590-EDF9007E4CDA}"/>
              </a:ext>
            </a:extLst>
          </p:cNvPr>
          <p:cNvSpPr txBox="1"/>
          <p:nvPr/>
        </p:nvSpPr>
        <p:spPr>
          <a:xfrm>
            <a:off x="1219200" y="2286000"/>
            <a:ext cx="777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FF0000"/>
                </a:solidFill>
                <a:effectLst/>
                <a:latin typeface="UniversRoman"/>
              </a:rPr>
              <a:t>Getting Started</a:t>
            </a:r>
          </a:p>
          <a:p>
            <a:pPr algn="l"/>
            <a:endParaRPr lang="en-US" b="1" i="0" dirty="0">
              <a:solidFill>
                <a:srgbClr val="FF0000"/>
              </a:solidFill>
              <a:effectLst/>
              <a:latin typeface="UniversRoman"/>
            </a:endParaRPr>
          </a:p>
          <a:p>
            <a:pPr algn="l"/>
            <a:r>
              <a:rPr lang="en-US" b="0" i="0" dirty="0">
                <a:solidFill>
                  <a:srgbClr val="FF0000"/>
                </a:solidFill>
                <a:effectLst/>
                <a:latin typeface="UniversRoman"/>
              </a:rPr>
              <a:t>Want to get off to a good start as a NC State pre-health student?</a:t>
            </a:r>
          </a:p>
          <a:p>
            <a:pPr algn="l"/>
            <a:endParaRPr lang="en-US" b="0" i="0" dirty="0">
              <a:solidFill>
                <a:srgbClr val="FF0000"/>
              </a:solidFill>
              <a:effectLst/>
              <a:latin typeface="UniversRoman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FF0000"/>
                </a:solidFill>
                <a:effectLst/>
                <a:latin typeface="UniversRoman"/>
              </a:rPr>
              <a:t>Review all of the Health Professions website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FF0000"/>
                </a:solidFill>
                <a:effectLst/>
                <a:latin typeface="UniversRoman"/>
              </a:rPr>
              <a:t>Join the pre-health listserv and stay informed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FF0000"/>
                </a:solidFill>
                <a:effectLst/>
                <a:latin typeface="UniversRoman"/>
              </a:rPr>
              <a:t>Meet with the pre-health peer advisor, weekly drop-in hours are available in the fall and spring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70AFF-815E-494E-A48B-90BD14EC12C6}"/>
              </a:ext>
            </a:extLst>
          </p:cNvPr>
          <p:cNvSpPr txBox="1"/>
          <p:nvPr/>
        </p:nvSpPr>
        <p:spPr>
          <a:xfrm>
            <a:off x="958290" y="1066800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Health Professions Advising @ NC State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1180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15C26B-160C-8B4C-5590-EDF9007E4CDA}"/>
              </a:ext>
            </a:extLst>
          </p:cNvPr>
          <p:cNvSpPr txBox="1"/>
          <p:nvPr/>
        </p:nvSpPr>
        <p:spPr>
          <a:xfrm>
            <a:off x="958290" y="1981200"/>
            <a:ext cx="7772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niversRoman"/>
              </a:rPr>
              <a:t>Gaining Experience:</a:t>
            </a:r>
          </a:p>
          <a:p>
            <a:endParaRPr lang="en-US" b="1" dirty="0">
              <a:solidFill>
                <a:srgbClr val="FF0000"/>
              </a:solidFill>
              <a:latin typeface="UniversRoman"/>
            </a:endParaRPr>
          </a:p>
          <a:p>
            <a:r>
              <a:rPr lang="en-US" dirty="0">
                <a:solidFill>
                  <a:srgbClr val="FF0000"/>
                </a:solidFill>
                <a:latin typeface="inherit"/>
              </a:rPr>
              <a:t>The health professions require significant clinical experience in order to become a competitive candidate.  The schools want students to be as sure as they can that the profession is right for them as a career choice and to get experiences that give them a good idea of what the profession is all about.</a:t>
            </a:r>
          </a:p>
          <a:p>
            <a:endParaRPr lang="en-US" u="sng" dirty="0">
              <a:solidFill>
                <a:srgbClr val="FF0000"/>
              </a:solidFill>
              <a:latin typeface="UniversRoman"/>
            </a:endParaRPr>
          </a:p>
          <a:p>
            <a:endParaRPr lang="en-US" u="sng" dirty="0">
              <a:solidFill>
                <a:srgbClr val="FF0000"/>
              </a:solidFill>
              <a:latin typeface="UniversRoman"/>
            </a:endParaRPr>
          </a:p>
          <a:p>
            <a:r>
              <a:rPr lang="en-US" b="1" dirty="0">
                <a:solidFill>
                  <a:srgbClr val="FF0000"/>
                </a:solidFill>
                <a:latin typeface="UniversRoman"/>
              </a:rPr>
              <a:t>How to gain experience:</a:t>
            </a:r>
          </a:p>
          <a:p>
            <a:endParaRPr lang="en-US" b="1" dirty="0">
              <a:solidFill>
                <a:srgbClr val="FF0000"/>
              </a:solidFill>
              <a:latin typeface="UniversRoman"/>
            </a:endParaRPr>
          </a:p>
          <a:p>
            <a:r>
              <a:rPr lang="en-US" dirty="0">
                <a:solidFill>
                  <a:srgbClr val="FF0000"/>
                </a:solidFill>
                <a:latin typeface="UniversRoman"/>
              </a:rPr>
              <a:t>Health care practices and organizations that contact us with job openings are posted in the NC State </a:t>
            </a:r>
            <a:r>
              <a:rPr lang="en-US" dirty="0" err="1">
                <a:solidFill>
                  <a:srgbClr val="FF0000"/>
                </a:solidFill>
                <a:latin typeface="UniversRoman"/>
              </a:rPr>
              <a:t>ePACK</a:t>
            </a:r>
            <a:r>
              <a:rPr lang="en-US" dirty="0">
                <a:solidFill>
                  <a:srgbClr val="FF0000"/>
                </a:solidFill>
                <a:latin typeface="UniversRoman"/>
              </a:rPr>
              <a:t> software system.</a:t>
            </a:r>
          </a:p>
          <a:p>
            <a:endParaRPr lang="en-US" dirty="0">
              <a:solidFill>
                <a:srgbClr val="FF0000"/>
              </a:solidFill>
              <a:latin typeface="UniversRoman"/>
            </a:endParaRPr>
          </a:p>
          <a:p>
            <a:r>
              <a:rPr lang="en-US" dirty="0">
                <a:solidFill>
                  <a:srgbClr val="FF0000"/>
                </a:solidFill>
                <a:latin typeface="UniversRoman"/>
              </a:rPr>
              <a:t>Students get positions on their own.  Taking the initiative and networking is how students often get positions (volunteer, shadowing, part-time and summers).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98B58-A774-4BCA-999E-4E6381D6510F}"/>
              </a:ext>
            </a:extLst>
          </p:cNvPr>
          <p:cNvSpPr txBox="1"/>
          <p:nvPr/>
        </p:nvSpPr>
        <p:spPr>
          <a:xfrm>
            <a:off x="958290" y="1066800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Health Professions Advising @ NC State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3560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15C26B-160C-8B4C-5590-EDF9007E4CDA}"/>
              </a:ext>
            </a:extLst>
          </p:cNvPr>
          <p:cNvSpPr txBox="1"/>
          <p:nvPr/>
        </p:nvSpPr>
        <p:spPr>
          <a:xfrm>
            <a:off x="957792" y="1600200"/>
            <a:ext cx="77724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niversRoman"/>
              </a:rPr>
              <a:t>Some ideas for accessing people and places for networking, getting contacts, 	leads and referrals.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*family and friends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*your personal health care office (doctor, dentist, </a:t>
            </a:r>
            <a:r>
              <a:rPr lang="en-US" dirty="0" err="1">
                <a:solidFill>
                  <a:srgbClr val="FF0000"/>
                </a:solidFill>
                <a:latin typeface="UniversRoman"/>
              </a:rPr>
              <a:t>etc</a:t>
            </a:r>
            <a:r>
              <a:rPr lang="en-US" dirty="0">
                <a:solidFill>
                  <a:srgbClr val="FF0000"/>
                </a:solidFill>
                <a:latin typeface="UniversRoman"/>
              </a:rPr>
              <a:t>)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*free and low cost health clinics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*hospital volunteer offices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*assisted living facilities, hospice centers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*professional schools in NC – ask if they assist with contacts who have graduated 	from their program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*professional associations – some have a mentoring program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*NCSU pre-health students, student club members and officers (a rich network of 	contacts)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*Minority Association of Pre-health Students (M.A.P.S.)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*referrals – one health care professional knows many others they could suggest</a:t>
            </a:r>
          </a:p>
          <a:p>
            <a:pPr lvl="0"/>
            <a:endParaRPr lang="en-US" u="sng" dirty="0">
              <a:solidFill>
                <a:srgbClr val="FF0000"/>
              </a:solidFill>
              <a:latin typeface="UniversRoman"/>
            </a:endParaRPr>
          </a:p>
          <a:p>
            <a:pPr lvl="0"/>
            <a:r>
              <a:rPr lang="en-US" u="sng" dirty="0">
                <a:solidFill>
                  <a:srgbClr val="FF0000"/>
                </a:solidFill>
                <a:latin typeface="UniversRoman"/>
              </a:rPr>
              <a:t>Examples of places to start</a:t>
            </a:r>
            <a:r>
              <a:rPr lang="en-US" dirty="0">
                <a:solidFill>
                  <a:srgbClr val="FF0000"/>
                </a:solidFill>
                <a:latin typeface="UniversRoman"/>
              </a:rPr>
              <a:t>:  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Hospitals – UNC Health, </a:t>
            </a:r>
            <a:r>
              <a:rPr lang="en-US" dirty="0" err="1">
                <a:solidFill>
                  <a:srgbClr val="FF0000"/>
                </a:solidFill>
                <a:latin typeface="UniversRoman"/>
              </a:rPr>
              <a:t>WakeMed</a:t>
            </a:r>
            <a:r>
              <a:rPr lang="en-US" dirty="0">
                <a:solidFill>
                  <a:srgbClr val="FF0000"/>
                </a:solidFill>
                <a:latin typeface="UniversRoman"/>
              </a:rPr>
              <a:t> Health, Duke Health Clinics – 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UniversRoman"/>
              </a:rPr>
              <a:t>Urban Ministries of Wake County, Advance Community Health, Mariam Clinic</a:t>
            </a:r>
          </a:p>
          <a:p>
            <a:endParaRPr lang="en-US" dirty="0">
              <a:solidFill>
                <a:srgbClr val="CC0000"/>
              </a:solidFill>
              <a:latin typeface="Univers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84953-0EA1-4170-8E72-12D4E0F98FB3}"/>
              </a:ext>
            </a:extLst>
          </p:cNvPr>
          <p:cNvSpPr txBox="1"/>
          <p:nvPr/>
        </p:nvSpPr>
        <p:spPr>
          <a:xfrm>
            <a:off x="958290" y="1066800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Health Professions Advising @ NC State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6555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15C26B-160C-8B4C-5590-EDF9007E4CDA}"/>
              </a:ext>
            </a:extLst>
          </p:cNvPr>
          <p:cNvSpPr txBox="1"/>
          <p:nvPr/>
        </p:nvSpPr>
        <p:spPr>
          <a:xfrm>
            <a:off x="1347158" y="2057400"/>
            <a:ext cx="77724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UniversRoman"/>
              </a:rPr>
              <a:t>More H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Roman"/>
                <a:ea typeface="+mn-ea"/>
                <a:cs typeface="+mn-cs"/>
              </a:rPr>
              <a:t>elpful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Roman"/>
                <a:ea typeface="+mn-ea"/>
                <a:cs typeface="+mn-cs"/>
              </a:rPr>
              <a:t> suggestions: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nivers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Roman"/>
                <a:ea typeface="+mn-ea"/>
                <a:cs typeface="+mn-cs"/>
              </a:rPr>
              <a:t>Attend the annual Health Professions Fair that attracts over 80 professional 	schools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Roman"/>
                <a:ea typeface="+mn-ea"/>
                <a:cs typeface="+mn-cs"/>
              </a:rPr>
              <a:t>Consider joining the Pre-Health student club and specialty group (Medical, 	Dental, Physician Assistant/Nursing, Physical &amp; Occupational Therapy, 	Optometry, Pharmacy, AED, DDS, Rural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Roman"/>
                <a:ea typeface="+mn-ea"/>
                <a:cs typeface="+mn-cs"/>
              </a:rPr>
              <a:t>Review the websites of 2 or 3 potential professional schools of interest.  Look 	closely at the admissions section and FAQs.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Roman"/>
                <a:ea typeface="+mn-ea"/>
                <a:cs typeface="+mn-cs"/>
              </a:rPr>
              <a:t>Start gaining experience, both clinical and non-clinical (volunteer/community 	service)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Roman"/>
                <a:ea typeface="+mn-ea"/>
                <a:cs typeface="+mn-cs"/>
              </a:rPr>
              <a:t>For an overview of Health Careers see explorehealthcareers.org</a:t>
            </a:r>
          </a:p>
          <a:p>
            <a:pPr algn="l"/>
            <a:endParaRPr lang="en-US" b="0" i="0" dirty="0">
              <a:solidFill>
                <a:srgbClr val="FF0000"/>
              </a:solidFill>
              <a:effectLst/>
              <a:latin typeface="Univers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70AFF-815E-494E-A48B-90BD14EC12C6}"/>
              </a:ext>
            </a:extLst>
          </p:cNvPr>
          <p:cNvSpPr txBox="1"/>
          <p:nvPr/>
        </p:nvSpPr>
        <p:spPr>
          <a:xfrm>
            <a:off x="958290" y="1066800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Health Professions Advising @ NC State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8657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81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Comfort Zone</a:t>
            </a:r>
          </a:p>
        </p:txBody>
      </p:sp>
      <p:sp>
        <p:nvSpPr>
          <p:cNvPr id="8" name="Frame 7"/>
          <p:cNvSpPr/>
          <p:nvPr/>
        </p:nvSpPr>
        <p:spPr bwMode="auto">
          <a:xfrm>
            <a:off x="2819400" y="2628900"/>
            <a:ext cx="4267200" cy="2819400"/>
          </a:xfrm>
          <a:prstGeom prst="fram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Socially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Intellectually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Personally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Professionally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Educationally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1568196" y="3796284"/>
            <a:ext cx="978408" cy="48463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5400000">
            <a:off x="4491228" y="5809488"/>
            <a:ext cx="978408" cy="48463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359396" y="3886200"/>
            <a:ext cx="749808" cy="48463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4548378" y="1840230"/>
            <a:ext cx="864108" cy="48463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595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"/>
            <a:ext cx="7943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@ College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800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Major/ Minor combinations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Interdisciplinary Studies Major 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Interinstitutional enrollments –Duke &amp; 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UNC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*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Honor Classes as non-Honors student 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Career and Professional School Fairs – (6-8)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Career and Professional School Fairs – Duke/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UNC*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Potential Paths into Duke, &amp; UNC MED Schools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Entrepreneur (Shark Tank) Competition Opportunities 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Clubs and Organizations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Internships each Summer – volunteer, shadow, observations, “sit-in”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Graduate classes – UNC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 &amp; Duke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Gap Year Prep Portfolio – Research and Professors 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References/Resources – 2-6 Professors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“Self-placed” challenges – like Study Abroad,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Internships Abroad, Undergrad. Research,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Indep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 Studies, TA’s,                   Volunteer at El Centro, Service Learning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Opps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84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A7B298E-D95A-4919-9469-4B16A60B7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7848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1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18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81000"/>
            <a:ext cx="3124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Who?</a:t>
            </a:r>
          </a:p>
        </p:txBody>
      </p:sp>
    </p:spTree>
    <p:extLst>
      <p:ext uri="{BB962C8B-B14F-4D97-AF65-F5344CB8AC3E}">
        <p14:creationId xmlns:p14="http://schemas.microsoft.com/office/powerpoint/2010/main" val="699842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4E2-F8B3-D0E3-0548-D4E746CF55B3}"/>
              </a:ext>
            </a:extLst>
          </p:cNvPr>
          <p:cNvSpPr txBox="1">
            <a:spLocks/>
          </p:cNvSpPr>
          <p:nvPr/>
        </p:nvSpPr>
        <p:spPr>
          <a:xfrm>
            <a:off x="838200" y="381000"/>
            <a:ext cx="8077200" cy="617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“What is the Height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 Your Ambition?”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400" b="1" i="1" kern="0" dirty="0">
              <a:solidFill>
                <a:srgbClr val="FF0000"/>
              </a:solidFill>
              <a:latin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375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333903" y="5681986"/>
            <a:ext cx="1371600" cy="114123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5906149" y="1360958"/>
            <a:ext cx="1448449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1705503" y="4601875"/>
            <a:ext cx="1594449" cy="108011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3275510" y="3396963"/>
            <a:ext cx="1446362" cy="123581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4564811" y="2352065"/>
            <a:ext cx="1448450" cy="118350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Half Frame 20"/>
          <p:cNvSpPr/>
          <p:nvPr/>
        </p:nvSpPr>
        <p:spPr>
          <a:xfrm>
            <a:off x="7136073" y="457200"/>
            <a:ext cx="1703127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5645" y="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</a:t>
            </a:r>
          </a:p>
        </p:txBody>
      </p:sp>
      <p:pic>
        <p:nvPicPr>
          <p:cNvPr id="10" name="Picture 2" descr="North Carolina State Wolfpack | American Football Wiki | Fandom">
            <a:extLst>
              <a:ext uri="{FF2B5EF4-FFF2-40B4-BE49-F238E27FC236}">
                <a16:creationId xmlns:a16="http://schemas.microsoft.com/office/drawing/2014/main" id="{B9E93E6B-ED68-1180-2EAB-A4C7EE28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41" y="2714128"/>
            <a:ext cx="1446363" cy="18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132 Medical School Illustrations &amp; Clip Art - iStock">
            <a:extLst>
              <a:ext uri="{FF2B5EF4-FFF2-40B4-BE49-F238E27FC236}">
                <a16:creationId xmlns:a16="http://schemas.microsoft.com/office/drawing/2014/main" id="{079B0856-3C2A-1467-4F9A-C4658489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35570"/>
            <a:ext cx="3476097" cy="30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2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5C3DB26-E54E-4346-35EF-D6DE33C51045}"/>
              </a:ext>
            </a:extLst>
          </p:cNvPr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61" y="1506288"/>
            <a:ext cx="5159984" cy="37813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Half Frame 5"/>
          <p:cNvSpPr/>
          <p:nvPr/>
        </p:nvSpPr>
        <p:spPr>
          <a:xfrm>
            <a:off x="333903" y="5681986"/>
            <a:ext cx="1371600" cy="114123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5906149" y="1360958"/>
            <a:ext cx="1448449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1705503" y="4601875"/>
            <a:ext cx="1594449" cy="108011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3275510" y="3396963"/>
            <a:ext cx="1446362" cy="123581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4564811" y="2352065"/>
            <a:ext cx="1448450" cy="118350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Half Frame 20"/>
          <p:cNvSpPr/>
          <p:nvPr/>
        </p:nvSpPr>
        <p:spPr>
          <a:xfrm>
            <a:off x="7136073" y="457200"/>
            <a:ext cx="1703127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5645" y="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BCD65-318D-035F-185D-6A2B22124974}"/>
              </a:ext>
            </a:extLst>
          </p:cNvPr>
          <p:cNvSpPr txBox="1"/>
          <p:nvPr/>
        </p:nvSpPr>
        <p:spPr>
          <a:xfrm>
            <a:off x="4274619" y="666955"/>
            <a:ext cx="27537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#1 Harvard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0A362-97C3-0970-1D34-BD355329BA35}"/>
              </a:ext>
            </a:extLst>
          </p:cNvPr>
          <p:cNvSpPr txBox="1"/>
          <p:nvPr/>
        </p:nvSpPr>
        <p:spPr>
          <a:xfrm>
            <a:off x="2400231" y="2714525"/>
            <a:ext cx="2076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#6 Duke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6C3FD-39CE-0C69-7168-86321752A85A}"/>
              </a:ext>
            </a:extLst>
          </p:cNvPr>
          <p:cNvSpPr txBox="1"/>
          <p:nvPr/>
        </p:nvSpPr>
        <p:spPr>
          <a:xfrm>
            <a:off x="171297" y="4166404"/>
            <a:ext cx="3150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#25 UNC Chapel Hill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958A29-AF9A-E530-48CD-A8C366B88CBF}"/>
              </a:ext>
            </a:extLst>
          </p:cNvPr>
          <p:cNvSpPr txBox="1"/>
          <p:nvPr/>
        </p:nvSpPr>
        <p:spPr>
          <a:xfrm>
            <a:off x="5289036" y="451489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Calibri"/>
              </a:rPr>
              <a:t>Medical Schools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6" descr="Medical school for research Icon - Download in Colored Outline Style">
            <a:extLst>
              <a:ext uri="{FF2B5EF4-FFF2-40B4-BE49-F238E27FC236}">
                <a16:creationId xmlns:a16="http://schemas.microsoft.com/office/drawing/2014/main" id="{F41C9881-E12B-4260-BD75-A98D6100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8" y="104451"/>
            <a:ext cx="1279832" cy="11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52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723700" y="76200"/>
            <a:ext cx="5886450" cy="14558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Agenda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905000"/>
            <a:ext cx="80772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Welcome/Introduction </a:t>
            </a:r>
          </a:p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Background </a:t>
            </a:r>
          </a:p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Vision (Journey)</a:t>
            </a:r>
          </a:p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Takeaways</a:t>
            </a:r>
          </a:p>
          <a:p>
            <a:pPr marL="642938" marR="0" lvl="0" indent="-642938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223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23900" y="381000"/>
            <a:ext cx="81534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Takeaways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C23635-23A4-36B3-7D00-220BF9898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590800"/>
            <a:ext cx="2971800" cy="23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36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990600" y="495300"/>
            <a:ext cx="7924800" cy="6057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dirty="0">
                <a:solidFill>
                  <a:srgbClr val="FF0000"/>
                </a:solidFill>
                <a:latin typeface="Times New Roman"/>
              </a:rPr>
              <a:t>Takeaways</a:t>
            </a: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Your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competition is not beside you, think globally!!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Entrepreneur – Start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-up Medical (FREE classes @ Duke 	and UNC+ volunteer at the hospitals)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Digital Resources -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Obtain Names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/Contacts of TOP/Preferred 	Schools/Programs(establish pipeline)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What is desired/ideal candidate profile?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What do Programs want to see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on your NC State 	transcript? (exceed it!!)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Social M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edia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footprint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Digital Portfolios/Gap Year Portfolio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Senior Bridge Workshop/Class – see flyer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60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685800"/>
            <a:ext cx="7772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Roman"/>
                <a:ea typeface="+mn-ea"/>
                <a:cs typeface="+mn-cs"/>
              </a:rPr>
              <a:t>Off-campus Pre-Health Resources</a:t>
            </a:r>
          </a:p>
          <a:p>
            <a:r>
              <a:rPr lang="en-US" b="1" dirty="0">
                <a:solidFill>
                  <a:srgbClr val="FF0000"/>
                </a:solidFill>
              </a:rPr>
              <a:t>Health Professions Exploration Courses – @ UNC through Interinstitutional </a:t>
            </a:r>
          </a:p>
          <a:p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r>
              <a:rPr lang="en-US" dirty="0">
                <a:solidFill>
                  <a:srgbClr val="FF0000"/>
                </a:solidFill>
              </a:rPr>
              <a:t>Each of these courses are 1 credit hour and graded pass/fail.  </a:t>
            </a:r>
          </a:p>
          <a:p>
            <a:r>
              <a:rPr lang="en-US" dirty="0"/>
              <a:t> </a:t>
            </a:r>
          </a:p>
          <a:p>
            <a:r>
              <a:rPr lang="en-US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AHSC 200</a:t>
            </a:r>
            <a:r>
              <a:rPr lang="en-US" sz="20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  Introduction to Allied Health Sciences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 117</a:t>
            </a:r>
            <a:r>
              <a:rPr lang="en-US" sz="20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Pre-Health Thrive-1 Considering Health Professions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 118</a:t>
            </a:r>
            <a:r>
              <a:rPr lang="en-US" sz="20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Pre-Health Thrive-2 Pursuing Health Professions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ICMU 401 – Patient Facilitator Internship</a:t>
            </a:r>
          </a:p>
          <a:p>
            <a:r>
              <a:rPr lang="en-US" sz="20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INLS 770</a:t>
            </a:r>
            <a:r>
              <a:rPr lang="en-US" sz="20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– Health Informatics Seminar  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MHCH 680</a:t>
            </a:r>
            <a:r>
              <a:rPr lang="en-US" sz="20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– Global Sexual and Reproductive Health  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MHCH 685</a:t>
            </a:r>
            <a:r>
              <a:rPr lang="en-US" sz="2000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– Human Sexuality 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 611</a:t>
            </a:r>
            <a:r>
              <a:rPr lang="en-US" sz="2000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– Supporting the Childbearing Family  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PHCY 124</a:t>
            </a:r>
            <a:r>
              <a:rPr lang="en-US" sz="2000" dirty="0">
                <a:solidFill>
                  <a:srgbClr val="FF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– Contemporary Communications in Health Care 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PUBH 420.</a:t>
            </a:r>
            <a:r>
              <a:rPr lang="en-US" sz="2000" dirty="0">
                <a:solidFill>
                  <a:srgbClr val="FF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 The HIV/AIDS Course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SPGH 101  </a:t>
            </a:r>
            <a:r>
              <a:rPr lang="en-US" sz="2000" dirty="0">
                <a:solidFill>
                  <a:srgbClr val="FF00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Exploring Public Health Fields</a:t>
            </a:r>
            <a:endParaRPr lang="en-US" sz="20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366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848600" cy="5334000"/>
          </a:xfrm>
        </p:spPr>
        <p:txBody>
          <a:bodyPr>
            <a:noAutofit/>
          </a:bodyPr>
          <a:lstStyle/>
          <a:p>
            <a:r>
              <a:rPr lang="en-US" sz="9600" b="1" i="1" dirty="0">
                <a:solidFill>
                  <a:srgbClr val="FF0000"/>
                </a:solidFill>
              </a:rPr>
              <a:t> Senior Bridge</a:t>
            </a:r>
            <a:br>
              <a:rPr lang="en-US" sz="9600" b="1" i="1" dirty="0">
                <a:solidFill>
                  <a:srgbClr val="FF0000"/>
                </a:solidFill>
              </a:rPr>
            </a:br>
            <a:r>
              <a:rPr lang="en-US" sz="9600" b="1" i="1" dirty="0">
                <a:solidFill>
                  <a:srgbClr val="FF0000"/>
                </a:solidFill>
              </a:rPr>
              <a:t>Workshop!</a:t>
            </a:r>
            <a:endParaRPr lang="en-US" sz="15000" b="1" i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Simple Black Flat Drawing Of A Japanese Architecture Bridge Structure  Royalty Free SVG, Cliparts, Vectors, And Stock Illustration. Image  134548142.">
            <a:extLst>
              <a:ext uri="{FF2B5EF4-FFF2-40B4-BE49-F238E27FC236}">
                <a16:creationId xmlns:a16="http://schemas.microsoft.com/office/drawing/2014/main" id="{E8C6BECE-E755-8E3C-767C-8DF2AE36E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80" y="69056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ridge architecture structure landmark image vector illustration drawing  color Stock Vector | Adobe Stock">
            <a:extLst>
              <a:ext uri="{FF2B5EF4-FFF2-40B4-BE49-F238E27FC236}">
                <a16:creationId xmlns:a16="http://schemas.microsoft.com/office/drawing/2014/main" id="{C043B575-B96F-B2CE-48AA-48C240D6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97" y="632725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arden Bridges - Outdoor Decor - The Home Depot">
            <a:extLst>
              <a:ext uri="{FF2B5EF4-FFF2-40B4-BE49-F238E27FC236}">
                <a16:creationId xmlns:a16="http://schemas.microsoft.com/office/drawing/2014/main" id="{CDAA9830-BD9A-4F92-AD2F-C3521D7E5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28" y="670587"/>
            <a:ext cx="21431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72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848600" cy="6400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</a:rPr>
              <a:t>Senior Bridge Workshop!</a:t>
            </a:r>
            <a:br>
              <a:rPr lang="en-US" sz="5400" b="1" i="1" dirty="0">
                <a:solidFill>
                  <a:srgbClr val="FF0000"/>
                </a:solidFill>
              </a:rPr>
            </a:b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“When The Shift Hits The Pan(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demic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- Are you 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ocially, 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cademically, 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inancially, </a:t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motionally (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S.A.F.E.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Prepared for Health/Law School, &amp; Life Successes?”</a:t>
            </a:r>
            <a:br>
              <a:rPr lang="en-US" sz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62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000" contrast="5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“Play the Hand That You Are Given”</a:t>
            </a:r>
          </a:p>
        </p:txBody>
      </p:sp>
    </p:spTree>
    <p:extLst>
      <p:ext uri="{BB962C8B-B14F-4D97-AF65-F5344CB8AC3E}">
        <p14:creationId xmlns:p14="http://schemas.microsoft.com/office/powerpoint/2010/main" val="256350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4E2-F8B3-D0E3-0548-D4E746CF55B3}"/>
              </a:ext>
            </a:extLst>
          </p:cNvPr>
          <p:cNvSpPr txBox="1">
            <a:spLocks/>
          </p:cNvSpPr>
          <p:nvPr/>
        </p:nvSpPr>
        <p:spPr>
          <a:xfrm>
            <a:off x="838200" y="381000"/>
            <a:ext cx="8077200" cy="617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“What is the Height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 Your Ambition?”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400" b="1" i="1" kern="0" dirty="0">
              <a:solidFill>
                <a:srgbClr val="FF0000"/>
              </a:solidFill>
              <a:latin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9575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4E2-F8B3-D0E3-0548-D4E746CF55B3}"/>
              </a:ext>
            </a:extLst>
          </p:cNvPr>
          <p:cNvSpPr txBox="1">
            <a:spLocks/>
          </p:cNvSpPr>
          <p:nvPr/>
        </p:nvSpPr>
        <p:spPr>
          <a:xfrm>
            <a:off x="838200" y="381000"/>
            <a:ext cx="8077200" cy="617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“What is the Height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 Your Ambition?”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400" b="1" i="1" kern="0" dirty="0">
              <a:solidFill>
                <a:srgbClr val="FF0000"/>
              </a:solidFill>
              <a:latin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09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333903" y="5681986"/>
            <a:ext cx="1371600" cy="114123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5906149" y="1360958"/>
            <a:ext cx="1448449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1705503" y="4601875"/>
            <a:ext cx="1594449" cy="108011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3275510" y="3396963"/>
            <a:ext cx="1446362" cy="123581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4564811" y="2352065"/>
            <a:ext cx="1448450" cy="118350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Half Frame 20"/>
          <p:cNvSpPr/>
          <p:nvPr/>
        </p:nvSpPr>
        <p:spPr>
          <a:xfrm>
            <a:off x="7136073" y="457200"/>
            <a:ext cx="1703127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5645" y="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</a:t>
            </a:r>
          </a:p>
        </p:txBody>
      </p:sp>
      <p:pic>
        <p:nvPicPr>
          <p:cNvPr id="10" name="Picture 2" descr="North Carolina State Wolfpack | American Football Wiki | Fandom">
            <a:extLst>
              <a:ext uri="{FF2B5EF4-FFF2-40B4-BE49-F238E27FC236}">
                <a16:creationId xmlns:a16="http://schemas.microsoft.com/office/drawing/2014/main" id="{B9E93E6B-ED68-1180-2EAB-A4C7EE28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41" y="2714128"/>
            <a:ext cx="1446363" cy="18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n Image Of A Medical Graduate Symbol. Royalty Free SVG, Cliparts, Vectors,  And Stock Illustration. Image 44522005.">
            <a:extLst>
              <a:ext uri="{FF2B5EF4-FFF2-40B4-BE49-F238E27FC236}">
                <a16:creationId xmlns:a16="http://schemas.microsoft.com/office/drawing/2014/main" id="{C0EC70DA-DA2E-C40A-BFC8-5C037BD86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254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592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5C3DB26-E54E-4346-35EF-D6DE33C51045}"/>
              </a:ext>
            </a:extLst>
          </p:cNvPr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61" y="1506288"/>
            <a:ext cx="5159984" cy="37813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Half Frame 5"/>
          <p:cNvSpPr/>
          <p:nvPr/>
        </p:nvSpPr>
        <p:spPr>
          <a:xfrm>
            <a:off x="333903" y="5681986"/>
            <a:ext cx="1371600" cy="114123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5906149" y="1360958"/>
            <a:ext cx="1448449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1705503" y="4601875"/>
            <a:ext cx="1594449" cy="108011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3275510" y="3396963"/>
            <a:ext cx="1446362" cy="123581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4564811" y="2352065"/>
            <a:ext cx="1448450" cy="118350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Half Frame 20"/>
          <p:cNvSpPr/>
          <p:nvPr/>
        </p:nvSpPr>
        <p:spPr>
          <a:xfrm>
            <a:off x="7136073" y="457200"/>
            <a:ext cx="1703127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5645" y="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BCD65-318D-035F-185D-6A2B22124974}"/>
              </a:ext>
            </a:extLst>
          </p:cNvPr>
          <p:cNvSpPr txBox="1"/>
          <p:nvPr/>
        </p:nvSpPr>
        <p:spPr>
          <a:xfrm>
            <a:off x="4274619" y="666955"/>
            <a:ext cx="27537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#1 Harvard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0A362-97C3-0970-1D34-BD355329BA35}"/>
              </a:ext>
            </a:extLst>
          </p:cNvPr>
          <p:cNvSpPr txBox="1"/>
          <p:nvPr/>
        </p:nvSpPr>
        <p:spPr>
          <a:xfrm>
            <a:off x="2400231" y="2714525"/>
            <a:ext cx="2076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#6 Duke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6C3FD-39CE-0C69-7168-86321752A85A}"/>
              </a:ext>
            </a:extLst>
          </p:cNvPr>
          <p:cNvSpPr txBox="1"/>
          <p:nvPr/>
        </p:nvSpPr>
        <p:spPr>
          <a:xfrm>
            <a:off x="171297" y="4166404"/>
            <a:ext cx="3150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#25 UNC Chapel Hill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958A29-AF9A-E530-48CD-A8C366B88CBF}"/>
              </a:ext>
            </a:extLst>
          </p:cNvPr>
          <p:cNvSpPr txBox="1"/>
          <p:nvPr/>
        </p:nvSpPr>
        <p:spPr>
          <a:xfrm>
            <a:off x="5257800" y="32004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S.T.E.P.S.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U.P.</a:t>
            </a:r>
          </a:p>
        </p:txBody>
      </p:sp>
      <p:pic>
        <p:nvPicPr>
          <p:cNvPr id="18" name="Picture 2" descr="North Carolina State Wolfpack | American Football Wiki | Fandom">
            <a:extLst>
              <a:ext uri="{FF2B5EF4-FFF2-40B4-BE49-F238E27FC236}">
                <a16:creationId xmlns:a16="http://schemas.microsoft.com/office/drawing/2014/main" id="{11EDD670-CCC9-4C56-8024-EF9F3465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7" y="4758674"/>
            <a:ext cx="984304" cy="9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Medical school for research Icon - Download in Colored Outline Style">
            <a:extLst>
              <a:ext uri="{FF2B5EF4-FFF2-40B4-BE49-F238E27FC236}">
                <a16:creationId xmlns:a16="http://schemas.microsoft.com/office/drawing/2014/main" id="{433A4F62-BD5C-4EF3-A448-4D91236B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7" y="1044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04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333903" y="5681986"/>
            <a:ext cx="1371600" cy="114123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5906149" y="1360958"/>
            <a:ext cx="1448449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1705503" y="4601875"/>
            <a:ext cx="1594449" cy="108011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3275510" y="3396963"/>
            <a:ext cx="1446362" cy="123581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4564811" y="2352065"/>
            <a:ext cx="1448450" cy="118350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Half Frame 20"/>
          <p:cNvSpPr/>
          <p:nvPr/>
        </p:nvSpPr>
        <p:spPr>
          <a:xfrm>
            <a:off x="7136073" y="457200"/>
            <a:ext cx="1703127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5645" y="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958A29-AF9A-E530-48CD-A8C366B88CBF}"/>
              </a:ext>
            </a:extLst>
          </p:cNvPr>
          <p:cNvSpPr txBox="1"/>
          <p:nvPr/>
        </p:nvSpPr>
        <p:spPr>
          <a:xfrm>
            <a:off x="5257800" y="32004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S.T.E.P.S.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D324B-0531-4E35-BAE1-9EC357D2924F}"/>
              </a:ext>
            </a:extLst>
          </p:cNvPr>
          <p:cNvSpPr txBox="1"/>
          <p:nvPr/>
        </p:nvSpPr>
        <p:spPr>
          <a:xfrm>
            <a:off x="333903" y="5236179"/>
            <a:ext cx="116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Poverty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4AF515-D8E0-4C0C-A93E-F33849CAD50D}"/>
              </a:ext>
            </a:extLst>
          </p:cNvPr>
          <p:cNvSpPr txBox="1"/>
          <p:nvPr/>
        </p:nvSpPr>
        <p:spPr>
          <a:xfrm>
            <a:off x="1040418" y="6039291"/>
            <a:ext cx="15456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Low-income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First-generation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At-risk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63FD18-0575-4C33-AD1E-E5C43CA162E7}"/>
              </a:ext>
            </a:extLst>
          </p:cNvPr>
          <p:cNvSpPr txBox="1"/>
          <p:nvPr/>
        </p:nvSpPr>
        <p:spPr>
          <a:xfrm>
            <a:off x="733953" y="3794745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N.C. Central University</a:t>
            </a:r>
          </a:p>
        </p:txBody>
      </p:sp>
    </p:spTree>
    <p:extLst>
      <p:ext uri="{BB962C8B-B14F-4D97-AF65-F5344CB8AC3E}">
        <p14:creationId xmlns:p14="http://schemas.microsoft.com/office/powerpoint/2010/main" val="31269607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EC9C8BA-F36A-4002-8623-3FB447DF4457}"/>
              </a:ext>
            </a:extLst>
          </p:cNvPr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16" y="1690927"/>
            <a:ext cx="5159984" cy="37813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Half Frame 5"/>
          <p:cNvSpPr/>
          <p:nvPr/>
        </p:nvSpPr>
        <p:spPr>
          <a:xfrm>
            <a:off x="211319" y="5366455"/>
            <a:ext cx="928688" cy="57149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4771760" y="3115460"/>
            <a:ext cx="639577" cy="42548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1140007" y="4915648"/>
            <a:ext cx="1007668" cy="43867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2155597" y="4478331"/>
            <a:ext cx="1041287" cy="43867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3198850" y="4036506"/>
            <a:ext cx="727709" cy="43867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3930573" y="3551167"/>
            <a:ext cx="841187" cy="48474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966" y="5129169"/>
            <a:ext cx="8011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Poverty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2929" y="4657000"/>
            <a:ext cx="1943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N.C. Central University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7050" y="4192795"/>
            <a:ext cx="22971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UNC-Chapel Hill – M.S.I.S.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0847" y="3635222"/>
            <a:ext cx="29452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Harvard University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3491" y="3047816"/>
            <a:ext cx="2204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N.C. State University –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Honduras &amp; Duke Univ.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40671" y="2737113"/>
            <a:ext cx="35839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Federal Correctional Institute –  Internship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8869" y="5486978"/>
            <a:ext cx="120898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Low-income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First-generation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At-risk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5684" y="4143053"/>
            <a:ext cx="2800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BIG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S.T.E.P.S.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U.P.</a:t>
            </a:r>
          </a:p>
        </p:txBody>
      </p:sp>
      <p:sp>
        <p:nvSpPr>
          <p:cNvPr id="21" name="Half Frame 20"/>
          <p:cNvSpPr/>
          <p:nvPr/>
        </p:nvSpPr>
        <p:spPr>
          <a:xfrm>
            <a:off x="5411337" y="2690549"/>
            <a:ext cx="774254" cy="42491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612" y="278334"/>
            <a:ext cx="529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“From the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hogpen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to Harvard”</a:t>
            </a:r>
          </a:p>
        </p:txBody>
      </p:sp>
      <p:sp>
        <p:nvSpPr>
          <p:cNvPr id="26" name="Half Frame 25"/>
          <p:cNvSpPr/>
          <p:nvPr/>
        </p:nvSpPr>
        <p:spPr>
          <a:xfrm>
            <a:off x="6185591" y="2260551"/>
            <a:ext cx="774254" cy="426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0588" y="2386984"/>
            <a:ext cx="4787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Triangle Residential Options for Substance Abusers (TROSA), Inc.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913" y="713570"/>
            <a:ext cx="1309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?????????</a:t>
            </a:r>
          </a:p>
        </p:txBody>
      </p:sp>
      <p:sp>
        <p:nvSpPr>
          <p:cNvPr id="27" name="Half Frame 26"/>
          <p:cNvSpPr/>
          <p:nvPr/>
        </p:nvSpPr>
        <p:spPr>
          <a:xfrm>
            <a:off x="6950877" y="1877564"/>
            <a:ext cx="743825" cy="39241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2070" y="1982923"/>
            <a:ext cx="1585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 State – M. Ed.</a:t>
            </a:r>
          </a:p>
        </p:txBody>
      </p:sp>
      <p:sp>
        <p:nvSpPr>
          <p:cNvPr id="29" name="Half Frame 28">
            <a:extLst>
              <a:ext uri="{FF2B5EF4-FFF2-40B4-BE49-F238E27FC236}">
                <a16:creationId xmlns:a16="http://schemas.microsoft.com/office/drawing/2014/main" id="{84A59ABA-A9AC-4FA5-8C3D-4D5A5B2BD5B5}"/>
              </a:ext>
            </a:extLst>
          </p:cNvPr>
          <p:cNvSpPr/>
          <p:nvPr/>
        </p:nvSpPr>
        <p:spPr>
          <a:xfrm>
            <a:off x="7694701" y="1477346"/>
            <a:ext cx="679361" cy="39241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Half Frame 29">
            <a:extLst>
              <a:ext uri="{FF2B5EF4-FFF2-40B4-BE49-F238E27FC236}">
                <a16:creationId xmlns:a16="http://schemas.microsoft.com/office/drawing/2014/main" id="{AD1BBFDD-B07B-42DC-BD0A-DDD20619AA82}"/>
              </a:ext>
            </a:extLst>
          </p:cNvPr>
          <p:cNvSpPr/>
          <p:nvPr/>
        </p:nvSpPr>
        <p:spPr>
          <a:xfrm>
            <a:off x="8374062" y="1084931"/>
            <a:ext cx="743825" cy="39241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55CD1D-D949-408A-B654-CBDB5B14AF1A}"/>
              </a:ext>
            </a:extLst>
          </p:cNvPr>
          <p:cNvSpPr txBox="1"/>
          <p:nvPr/>
        </p:nvSpPr>
        <p:spPr>
          <a:xfrm>
            <a:off x="5060643" y="1621669"/>
            <a:ext cx="28370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Ongoing UNC Wilmington- Ed.D.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4A5892-80BE-43F8-AA56-C5E0CF2918EA}"/>
              </a:ext>
            </a:extLst>
          </p:cNvPr>
          <p:cNvSpPr txBox="1"/>
          <p:nvPr/>
        </p:nvSpPr>
        <p:spPr>
          <a:xfrm>
            <a:off x="3562704" y="1155755"/>
            <a:ext cx="49372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Assistant Director of Health and Law Professions Advising </a:t>
            </a:r>
          </a:p>
        </p:txBody>
      </p:sp>
    </p:spTree>
    <p:extLst>
      <p:ext uri="{BB962C8B-B14F-4D97-AF65-F5344CB8AC3E}">
        <p14:creationId xmlns:p14="http://schemas.microsoft.com/office/powerpoint/2010/main" val="8588838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gPen.Oconee.Ca.1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243" y="4953000"/>
            <a:ext cx="2438400" cy="1799844"/>
          </a:xfrm>
          <a:prstGeom prst="rect">
            <a:avLst/>
          </a:prstGeom>
        </p:spPr>
      </p:pic>
      <p:pic>
        <p:nvPicPr>
          <p:cNvPr id="9" name="Picture 8" descr="Harvar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3387" y="124390"/>
            <a:ext cx="2173224" cy="23599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331498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From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Hogpen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0421" y="555688"/>
            <a:ext cx="3490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to Harvard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5861" y="5671999"/>
            <a:ext cx="1485102" cy="1080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8657" y="4530436"/>
            <a:ext cx="1511543" cy="1323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1642" y="3517221"/>
            <a:ext cx="1479158" cy="1435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504679"/>
            <a:ext cx="1752599" cy="14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063" y="762000"/>
            <a:ext cx="928972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“Never measure a Man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by the Height that he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has reached, but by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depth from which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 has come.”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6096000"/>
            <a:ext cx="385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Booker T. Washington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580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600" y="1600200"/>
            <a:ext cx="6858000" cy="2971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Q&amp;A</a:t>
            </a:r>
          </a:p>
          <a:p>
            <a:pPr marR="0" lvl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7A0E0-A130-400B-82D1-62553CAF498C}"/>
              </a:ext>
            </a:extLst>
          </p:cNvPr>
          <p:cNvSpPr txBox="1"/>
          <p:nvPr/>
        </p:nvSpPr>
        <p:spPr>
          <a:xfrm>
            <a:off x="3093226" y="5334000"/>
            <a:ext cx="340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Lwebste@ncsu.edu</a:t>
            </a:r>
          </a:p>
        </p:txBody>
      </p:sp>
    </p:spTree>
    <p:extLst>
      <p:ext uri="{BB962C8B-B14F-4D97-AF65-F5344CB8AC3E}">
        <p14:creationId xmlns:p14="http://schemas.microsoft.com/office/powerpoint/2010/main" val="5590731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09600" y="495300"/>
            <a:ext cx="8305800" cy="5867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i="1" kern="0" dirty="0">
                <a:solidFill>
                  <a:srgbClr val="FF0000"/>
                </a:solidFill>
                <a:latin typeface="Times New Roman"/>
              </a:rPr>
              <a:t>END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i="1" kern="0" dirty="0">
                <a:solidFill>
                  <a:srgbClr val="FF0000"/>
                </a:solidFill>
                <a:latin typeface="Times New Roman"/>
              </a:rPr>
              <a:t>END</a:t>
            </a:r>
            <a:endParaRPr kumimoji="0" lang="en-US" sz="48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5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333903" y="5681986"/>
            <a:ext cx="1371600" cy="114123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5906149" y="1360958"/>
            <a:ext cx="1448449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1705503" y="4601875"/>
            <a:ext cx="1594449" cy="108011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3275510" y="3396963"/>
            <a:ext cx="1446362" cy="123581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4564811" y="2352065"/>
            <a:ext cx="1448450" cy="118350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Half Frame 20"/>
          <p:cNvSpPr/>
          <p:nvPr/>
        </p:nvSpPr>
        <p:spPr>
          <a:xfrm>
            <a:off x="7136073" y="457200"/>
            <a:ext cx="1703127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5645" y="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</a:t>
            </a:r>
          </a:p>
        </p:txBody>
      </p:sp>
      <p:pic>
        <p:nvPicPr>
          <p:cNvPr id="10" name="Picture 2" descr="North Carolina State Wolfpack | American Football Wiki | Fandom">
            <a:extLst>
              <a:ext uri="{FF2B5EF4-FFF2-40B4-BE49-F238E27FC236}">
                <a16:creationId xmlns:a16="http://schemas.microsoft.com/office/drawing/2014/main" id="{B9E93E6B-ED68-1180-2EAB-A4C7EE28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41" y="2714128"/>
            <a:ext cx="1446363" cy="18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edical education symbol illustration Stock Photo by ©alexmillos 13638359">
            <a:extLst>
              <a:ext uri="{FF2B5EF4-FFF2-40B4-BE49-F238E27FC236}">
                <a16:creationId xmlns:a16="http://schemas.microsoft.com/office/drawing/2014/main" id="{987636F8-237C-49A7-AF42-FF447519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59" y="3873386"/>
            <a:ext cx="271102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ealth Professions Academic Advising - Elizabethtown College">
            <a:extLst>
              <a:ext uri="{FF2B5EF4-FFF2-40B4-BE49-F238E27FC236}">
                <a16:creationId xmlns:a16="http://schemas.microsoft.com/office/drawing/2014/main" id="{141E477D-5473-48D6-BBC6-91C7CBD4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62275" cy="11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723700" y="76200"/>
            <a:ext cx="5886450" cy="14558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Agenda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905000"/>
            <a:ext cx="80772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2938" marR="0" lvl="0" indent="-64293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Welcome/Introduction </a:t>
            </a:r>
          </a:p>
          <a:p>
            <a:pPr marR="0" lvl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5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: 3 Inch Mr. Wuf North Carolina NC University Wolfpack NCSU Wolf  Pack Logo Removable Wall Decal Sticker Art NCAA Home Room Decor 2 by 3  Inches : Sports &amp; Outdoors">
            <a:extLst>
              <a:ext uri="{FF2B5EF4-FFF2-40B4-BE49-F238E27FC236}">
                <a16:creationId xmlns:a16="http://schemas.microsoft.com/office/drawing/2014/main" id="{C02D63DD-B880-B95A-C414-1767D488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2590799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00" y="1828800"/>
            <a:ext cx="89154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ide Latin" pitchFamily="18" charset="0"/>
                <a:ea typeface="+mn-ea"/>
                <a:cs typeface="Arial" pitchFamily="34" charset="0"/>
              </a:rPr>
              <a:t>WELCOME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Wide Lati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6DAD4E-1F71-6192-3A26-0960D2F4E707}"/>
              </a:ext>
            </a:extLst>
          </p:cNvPr>
          <p:cNvSpPr txBox="1"/>
          <p:nvPr/>
        </p:nvSpPr>
        <p:spPr>
          <a:xfrm>
            <a:off x="1905000" y="8382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Linwood Webster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17D0A-3ACE-8469-BC70-5CC519CDCAEE}"/>
              </a:ext>
            </a:extLst>
          </p:cNvPr>
          <p:cNvSpPr txBox="1"/>
          <p:nvPr/>
        </p:nvSpPr>
        <p:spPr>
          <a:xfrm>
            <a:off x="2052934" y="2590800"/>
            <a:ext cx="55715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Assistant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 Health and Law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Professions Advising </a:t>
            </a:r>
          </a:p>
        </p:txBody>
      </p:sp>
    </p:spTree>
    <p:extLst>
      <p:ext uri="{BB962C8B-B14F-4D97-AF65-F5344CB8AC3E}">
        <p14:creationId xmlns:p14="http://schemas.microsoft.com/office/powerpoint/2010/main" val="167268937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50616</TotalTime>
  <Words>1786</Words>
  <Application>Microsoft Office PowerPoint</Application>
  <PresentationFormat>On-screen Show (4:3)</PresentationFormat>
  <Paragraphs>361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58</vt:i4>
      </vt:variant>
    </vt:vector>
  </HeadingPairs>
  <TitlesOfParts>
    <vt:vector size="78" baseType="lpstr">
      <vt:lpstr>Arial</vt:lpstr>
      <vt:lpstr>Arial Black</vt:lpstr>
      <vt:lpstr>Calibri</vt:lpstr>
      <vt:lpstr>Calibri Light</vt:lpstr>
      <vt:lpstr>Cambria</vt:lpstr>
      <vt:lpstr>Impact</vt:lpstr>
      <vt:lpstr>inherit</vt:lpstr>
      <vt:lpstr>Open Sans</vt:lpstr>
      <vt:lpstr>Times New Roman</vt:lpstr>
      <vt:lpstr>UniversRoman</vt:lpstr>
      <vt:lpstr>Wide Latin</vt:lpstr>
      <vt:lpstr>Wingdings</vt:lpstr>
      <vt:lpstr>Office Theme</vt:lpstr>
      <vt:lpstr>Notebook</vt:lpstr>
      <vt:lpstr>NewsPrint</vt:lpstr>
      <vt:lpstr>2_Office Theme</vt:lpstr>
      <vt:lpstr>1_Notebook</vt:lpstr>
      <vt:lpstr>7_Office Theme</vt:lpstr>
      <vt:lpstr>3_NewsPrint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Senior Bridge Workshop!</vt:lpstr>
      <vt:lpstr>Senior Bridge Workshop!  “When The Shift Hits The Pan(demic) - Are you Socially, Academically, Financially,  and Emotionally (S.A.F.E.) Prepared for Health/Law School, &amp; Life Successes?”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Hogpen to Harvard</dc:title>
  <dc:creator>webster</dc:creator>
  <cp:lastModifiedBy>Webster, Linwood</cp:lastModifiedBy>
  <cp:revision>619</cp:revision>
  <cp:lastPrinted>2022-07-25T21:54:33Z</cp:lastPrinted>
  <dcterms:created xsi:type="dcterms:W3CDTF">2015-10-18T16:38:59Z</dcterms:created>
  <dcterms:modified xsi:type="dcterms:W3CDTF">2022-07-28T15:04:18Z</dcterms:modified>
</cp:coreProperties>
</file>